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77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5" r:id="rId18"/>
    <p:sldId id="276" r:id="rId19"/>
    <p:sldId id="272" r:id="rId20"/>
    <p:sldId id="274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479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17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68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198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42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7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57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790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85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57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860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7F553-5DE0-484E-9AA9-0EC464CE3A15}" type="datetimeFigureOut">
              <a:rPr kumimoji="1" lang="zh-CN" altLang="en-US" smtClean="0"/>
              <a:t>2019/12/25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021F8-2A5C-634B-AD45-95D79F0915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789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gif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vul.kaust.edu.sa/Pages/Dataset-UAV123.aspx" TargetMode="External"/><Relationship Id="rId4" Type="http://schemas.openxmlformats.org/officeDocument/2006/relationships/hyperlink" Target="http://got-10k.aitestunion.com/downloads" TargetMode="External"/><Relationship Id="rId5" Type="http://schemas.openxmlformats.org/officeDocument/2006/relationships/hyperlink" Target="http://cvlab.hanyang.ac.kr/tracker_benchmark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otchallenge.ne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otchallenge.net/vot2013/Download/vot_2013_presentation.pdf" TargetMode="Externa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huanlan.zhihu.com/p/90835266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45021" y="1616349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基于孪生网络</a:t>
            </a:r>
            <a:r>
              <a:rPr kumimoji="1" lang="en-US" altLang="zh-CN" dirty="0"/>
              <a:t>(</a:t>
            </a:r>
            <a:r>
              <a:rPr kumimoji="1"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SiameseNet</a:t>
            </a:r>
            <a:r>
              <a:rPr kumimoji="1" lang="en-US" altLang="zh-CN" dirty="0"/>
              <a:t>)</a:t>
            </a:r>
            <a:r>
              <a:rPr kumimoji="1" lang="zh-CN" altLang="en-US" dirty="0" smtClean="0"/>
              <a:t>的行人目标跟踪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71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6573" y="1480699"/>
            <a:ext cx="10323786" cy="484854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600" dirty="0" smtClean="0"/>
              <a:t>主要工作</a:t>
            </a:r>
            <a:r>
              <a:rPr kumimoji="1" lang="en-US" altLang="zh-CN" sz="2600" dirty="0" smtClean="0"/>
              <a:t>:</a:t>
            </a:r>
            <a:endParaRPr kumimoji="1" lang="zh-CN" altLang="en-US" sz="2600" dirty="0" smtClean="0"/>
          </a:p>
          <a:p>
            <a:pPr marL="0" indent="0">
              <a:buNone/>
            </a:pPr>
            <a:r>
              <a:rPr kumimoji="1" lang="zh-CN" altLang="en-US" sz="2600" b="1" dirty="0" smtClean="0">
                <a:solidFill>
                  <a:schemeClr val="accent5"/>
                </a:solidFill>
              </a:rPr>
              <a:t>数据上的思考</a:t>
            </a:r>
            <a:r>
              <a:rPr kumimoji="1" lang="zh-CN" altLang="en-US" sz="2600" dirty="0" smtClean="0"/>
              <a:t>，正负样本不平衡</a:t>
            </a:r>
            <a:r>
              <a:rPr kumimoji="1" lang="en-US" altLang="zh-CN" sz="2000" dirty="0" smtClean="0"/>
              <a:t>(</a:t>
            </a:r>
            <a:r>
              <a:rPr kumimoji="1" lang="zh-CN" altLang="en-US" sz="2000" dirty="0" smtClean="0"/>
              <a:t>正样本不丰富</a:t>
            </a:r>
            <a:r>
              <a:rPr kumimoji="1" lang="en-US" altLang="zh-CN" sz="2000" dirty="0" smtClean="0"/>
              <a:t>)</a:t>
            </a:r>
            <a:r>
              <a:rPr kumimoji="1" lang="zh-CN" altLang="en-US" sz="2600" dirty="0" smtClean="0"/>
              <a:t>，目标丢失</a:t>
            </a:r>
          </a:p>
          <a:p>
            <a:pPr marL="0" indent="0">
              <a:buNone/>
            </a:pPr>
            <a:r>
              <a:rPr lang="zh-CN" altLang="en-US" sz="2600" dirty="0" smtClean="0"/>
              <a:t>添加 </a:t>
            </a:r>
            <a:r>
              <a:rPr lang="en-US" altLang="zh-CN" sz="2600" dirty="0" smtClean="0">
                <a:latin typeface="Times New Roman" charset="0"/>
                <a:ea typeface="Times New Roman" charset="0"/>
                <a:cs typeface="Times New Roman" charset="0"/>
              </a:rPr>
              <a:t>COCO</a:t>
            </a:r>
            <a:r>
              <a:rPr lang="zh-CN" altLang="en-US" sz="2600" dirty="0" smtClean="0"/>
              <a:t> 和 </a:t>
            </a:r>
            <a:r>
              <a:rPr lang="en-US" altLang="zh-CN" sz="2600" dirty="0" err="1" smtClean="0">
                <a:latin typeface="Times New Roman" charset="0"/>
                <a:ea typeface="Times New Roman" charset="0"/>
                <a:cs typeface="Times New Roman" charset="0"/>
              </a:rPr>
              <a:t>ImageNet</a:t>
            </a:r>
            <a:r>
              <a:rPr lang="en-US" altLang="zh-CN" sz="2600" dirty="0" smtClean="0">
                <a:latin typeface="Times New Roman" charset="0"/>
                <a:ea typeface="Times New Roman" charset="0"/>
                <a:cs typeface="Times New Roman" charset="0"/>
              </a:rPr>
              <a:t> DET</a:t>
            </a:r>
            <a:r>
              <a:rPr lang="zh-CN" alt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600" dirty="0" smtClean="0"/>
              <a:t>的</a:t>
            </a:r>
            <a:r>
              <a:rPr lang="zh-CN" altLang="en-US" sz="2600" dirty="0"/>
              <a:t>检测数据</a:t>
            </a:r>
            <a:r>
              <a:rPr lang="zh-CN" altLang="en-US" sz="2600" dirty="0" smtClean="0"/>
              <a:t>集进行训练</a:t>
            </a:r>
            <a:endParaRPr kumimoji="1" lang="zh-CN" altLang="en-US" sz="2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60" y="2806262"/>
            <a:ext cx="7397969" cy="33264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49445" y="6086916"/>
            <a:ext cx="518763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Red: ground truth. </a:t>
            </a:r>
            <a:r>
              <a:rPr lang="en-US" altLang="zh-CN" sz="1500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Green: tracking box. </a:t>
            </a:r>
            <a:r>
              <a:rPr lang="en-US" altLang="zh-CN" sz="150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Blue: Search region box.</a:t>
            </a:r>
            <a:endParaRPr lang="zh-CN" altLang="en-US" sz="15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22890" y="155136"/>
            <a:ext cx="10515600" cy="1325563"/>
          </a:xfrm>
        </p:spPr>
        <p:txBody>
          <a:bodyPr/>
          <a:lstStyle/>
          <a:p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DaSiamRPN</a:t>
            </a:r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53814" y="1734836"/>
            <a:ext cx="10515600" cy="4351338"/>
          </a:xfrm>
        </p:spPr>
        <p:txBody>
          <a:bodyPr/>
          <a:lstStyle/>
          <a:p>
            <a:endParaRPr kumimoji="1" lang="zh-CN" altLang="en-US" dirty="0"/>
          </a:p>
          <a:p>
            <a:r>
              <a:rPr kumimoji="1" lang="zh-CN" altLang="en-US" b="1" dirty="0" smtClean="0">
                <a:solidFill>
                  <a:srgbClr val="FF0000"/>
                </a:solidFill>
              </a:rPr>
              <a:t>跟踪目标正样本种类，应该足够多</a:t>
            </a:r>
          </a:p>
          <a:p>
            <a:pPr marL="0" indent="0">
              <a:buNone/>
            </a:pPr>
            <a:r>
              <a:rPr kumimoji="1" lang="zh-CN" altLang="en-US" dirty="0"/>
              <a:t>除了加入检测数据集，还有别的方法吗？</a:t>
            </a:r>
          </a:p>
          <a:p>
            <a:endParaRPr kumimoji="1" lang="zh-CN" altLang="en-US" dirty="0" smtClean="0"/>
          </a:p>
          <a:p>
            <a:r>
              <a:rPr kumimoji="1" lang="zh-CN" altLang="en-US" b="1" dirty="0" smtClean="0">
                <a:solidFill>
                  <a:srgbClr val="FF0000"/>
                </a:solidFill>
              </a:rPr>
              <a:t>正负样本的不平衡</a:t>
            </a:r>
          </a:p>
          <a:p>
            <a:pPr marL="0" indent="0">
              <a:buNone/>
            </a:pPr>
            <a:r>
              <a:rPr kumimoji="1" lang="zh-CN" altLang="en-US" dirty="0" smtClean="0"/>
              <a:t>也就是检测中的经典问题，正负样本个数、难易的不平衡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73557" y="143575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5000" b="1" baseline="90000" dirty="0" smtClean="0"/>
              <a:t>思考：</a:t>
            </a:r>
            <a:endParaRPr kumimoji="1" lang="zh-CN" altLang="en-US" sz="5000" b="1" baseline="90000" dirty="0"/>
          </a:p>
        </p:txBody>
      </p:sp>
      <p:sp>
        <p:nvSpPr>
          <p:cNvPr id="8" name="文本框 7"/>
          <p:cNvSpPr txBox="1"/>
          <p:nvPr/>
        </p:nvSpPr>
        <p:spPr>
          <a:xfrm>
            <a:off x="1313793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1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13538" y="2330559"/>
            <a:ext cx="10515600" cy="1325563"/>
          </a:xfrm>
        </p:spPr>
        <p:txBody>
          <a:bodyPr/>
          <a:lstStyle/>
          <a:p>
            <a:r>
              <a:rPr lang="it-IT" altLang="zh-CN" dirty="0" smtClean="0">
                <a:latin typeface="Times New Roman" charset="0"/>
                <a:ea typeface="Times New Roman" charset="0"/>
                <a:cs typeface="Times New Roman" charset="0"/>
              </a:rPr>
              <a:t>Siam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RPN++</a:t>
            </a:r>
            <a:r>
              <a:rPr lang="en-US" altLang="zh-CN" sz="2000" b="1" baseline="90000" dirty="0" smtClean="0">
                <a:latin typeface="Times New Roman" charset="0"/>
                <a:ea typeface="Times New Roman" charset="0"/>
                <a:cs typeface="Times New Roman" charset="0"/>
              </a:rPr>
              <a:t>[1]</a:t>
            </a:r>
            <a:endParaRPr kumimoji="1" lang="zh-CN" altLang="en-US" sz="2000" b="1" baseline="90000" dirty="0"/>
          </a:p>
        </p:txBody>
      </p:sp>
      <p:sp>
        <p:nvSpPr>
          <p:cNvPr id="5" name="矩形 4"/>
          <p:cNvSpPr/>
          <p:nvPr/>
        </p:nvSpPr>
        <p:spPr>
          <a:xfrm>
            <a:off x="1274634" y="5895672"/>
            <a:ext cx="8187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A1A1A"/>
                </a:solidFill>
                <a:latin typeface="-apple-system" charset="0"/>
              </a:rPr>
              <a:t>[1]《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SiamRPN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++: Evolution of Siamese Visual Tracking with Very Deep Networks</a:t>
            </a:r>
            <a:r>
              <a:rPr lang="en-US" altLang="zh-CN" dirty="0" smtClean="0">
                <a:solidFill>
                  <a:srgbClr val="1A1A1A"/>
                </a:solidFill>
                <a:latin typeface="-apple-system" charset="0"/>
              </a:rPr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4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6669" y="1068880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padding</a:t>
            </a:r>
            <a:r>
              <a:rPr kumimoji="1" lang="zh-CN" altLang="en-US" dirty="0" smtClean="0"/>
              <a:t>带来的平移不变性损失进行“修复”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34" y="2194034"/>
            <a:ext cx="6991385" cy="31136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8529" y="5786546"/>
            <a:ext cx="8392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因为</a:t>
            </a:r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SiamFC</a:t>
            </a:r>
            <a:r>
              <a:rPr lang="zh-CN" altLang="en-US" dirty="0" smtClean="0"/>
              <a:t>的训练思路是正样本在图像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template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dirty="0" smtClean="0"/>
              <a:t>正中心，但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padding</a:t>
            </a:r>
            <a:r>
              <a:rPr lang="zh-CN" altLang="en-US" dirty="0" smtClean="0"/>
              <a:t>会带来偏移，</a:t>
            </a:r>
          </a:p>
          <a:p>
            <a:r>
              <a:rPr lang="zh-CN" altLang="en-US" dirty="0" smtClean="0"/>
              <a:t>所以对数据进行中心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shift</a:t>
            </a:r>
            <a:r>
              <a:rPr lang="zh-CN" altLang="en-US" dirty="0" smtClean="0"/>
              <a:t>，克服定位偏移 </a:t>
            </a:r>
            <a:r>
              <a:rPr lang="en-US" altLang="zh-CN" sz="1500" dirty="0" smtClean="0"/>
              <a:t>(</a:t>
            </a:r>
            <a:r>
              <a:rPr lang="zh-CN" altLang="en-US" sz="1500" dirty="0" smtClean="0"/>
              <a:t>丰富网络“见过”的数据</a:t>
            </a:r>
            <a:r>
              <a:rPr lang="en-US" altLang="zh-CN" sz="1500" dirty="0" smtClean="0"/>
              <a:t>)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87004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06669" y="1068880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网络结构改进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多层融合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9" y="1846392"/>
            <a:ext cx="10523976" cy="36271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14791" y="1891384"/>
            <a:ext cx="4120055" cy="34305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73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705" y="609599"/>
            <a:ext cx="10838793" cy="5935225"/>
          </a:xfrm>
        </p:spPr>
        <p:txBody>
          <a:bodyPr/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Layer-wise Aggregation</a:t>
            </a:r>
            <a:endParaRPr kumimoji="1"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r>
              <a:rPr kumimoji="1" lang="zh-CN" altLang="en-US" dirty="0" smtClean="0"/>
              <a:t>对网络末三个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block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RPN</a:t>
            </a:r>
            <a:r>
              <a:rPr kumimoji="1" lang="zh-CN" altLang="en-US" dirty="0" smtClean="0"/>
              <a:t>进行简单加权融合：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48" y="3119137"/>
            <a:ext cx="4026618" cy="908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69" y="1642970"/>
            <a:ext cx="3572202" cy="46179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83669" y="2091559"/>
            <a:ext cx="3572202" cy="14819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4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1131" y="493986"/>
            <a:ext cx="10618076" cy="5588384"/>
          </a:xfrm>
        </p:spPr>
        <p:txBody>
          <a:bodyPr/>
          <a:lstStyle/>
          <a:p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Depthwise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Cross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Correlation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Why</a:t>
            </a:r>
            <a:r>
              <a:rPr lang="zh-CN" altLang="en-US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？</a:t>
            </a:r>
          </a:p>
          <a:p>
            <a:pPr marL="0" indent="0">
              <a:buNone/>
            </a:pPr>
            <a:r>
              <a:rPr lang="zh-CN" altLang="en-US" dirty="0" smtClean="0">
                <a:latin typeface="+mn-ea"/>
                <a:cs typeface="Times New Roman" charset="0"/>
              </a:rPr>
              <a:t>不同于</a:t>
            </a:r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SiamFC</a:t>
            </a:r>
            <a:r>
              <a:rPr lang="zh-CN" altLang="en-US" dirty="0" smtClean="0">
                <a:latin typeface="+mn-ea"/>
                <a:cs typeface="Times New Roman" charset="0"/>
              </a:rPr>
              <a:t>，</a:t>
            </a:r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SiamRPN</a:t>
            </a:r>
            <a:r>
              <a:rPr lang="zh-CN" altLang="en-US" dirty="0" smtClean="0">
                <a:latin typeface="+mn-ea"/>
                <a:cs typeface="Times New Roman" charset="0"/>
              </a:rPr>
              <a:t>引入的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RPN</a:t>
            </a:r>
            <a:r>
              <a:rPr lang="zh-CN" altLang="en-US" dirty="0" smtClean="0">
                <a:latin typeface="+mn-ea"/>
                <a:cs typeface="Times New Roman" charset="0"/>
              </a:rPr>
              <a:t>部分的参数是不共享的，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RPN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中的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anchors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(k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个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 smtClean="0">
                <a:latin typeface="+mn-ea"/>
                <a:cs typeface="Times New Roman" charset="0"/>
              </a:rPr>
              <a:t>会使得参数巨增，且模板和搜索分支参数不平衡</a:t>
            </a:r>
            <a:r>
              <a:rPr lang="en-US" altLang="zh-CN" sz="2000" dirty="0" smtClean="0">
                <a:latin typeface="+mn-ea"/>
                <a:cs typeface="Times New Roman" charset="0"/>
              </a:rPr>
              <a:t>(</a:t>
            </a:r>
            <a:r>
              <a:rPr lang="zh-CN" altLang="en-US" sz="2000" dirty="0" smtClean="0">
                <a:latin typeface="+mn-ea"/>
                <a:cs typeface="Times New Roman" charset="0"/>
              </a:rPr>
              <a:t>模板是搜索的</a:t>
            </a:r>
            <a:r>
              <a:rPr lang="en-US" altLang="zh-CN" sz="2000" dirty="0" smtClean="0">
                <a:latin typeface="+mn-ea"/>
                <a:cs typeface="Times New Roman" charset="0"/>
              </a:rPr>
              <a:t>2k/4k</a:t>
            </a:r>
            <a:r>
              <a:rPr lang="zh-CN" altLang="en-US" sz="2000" dirty="0" smtClean="0">
                <a:latin typeface="+mn-ea"/>
                <a:cs typeface="Times New Roman" charset="0"/>
              </a:rPr>
              <a:t>倍</a:t>
            </a:r>
            <a:r>
              <a:rPr lang="en-US" altLang="zh-CN" sz="2000" dirty="0" smtClean="0">
                <a:latin typeface="+mn-ea"/>
                <a:cs typeface="Times New Roman" charset="0"/>
              </a:rPr>
              <a:t>)</a:t>
            </a:r>
            <a:r>
              <a:rPr lang="zh-CN" altLang="en-US" dirty="0" smtClean="0">
                <a:latin typeface="+mn-ea"/>
                <a:cs typeface="Times New Roman" charset="0"/>
              </a:rPr>
              <a:t>，故需要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Depthwise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Cross Correlation</a:t>
            </a:r>
            <a:r>
              <a:rPr lang="en-US" altLang="zh-CN" dirty="0">
                <a:latin typeface="+mn-ea"/>
                <a:cs typeface="Times New Roman" charset="0"/>
              </a:rPr>
              <a:t>  </a:t>
            </a:r>
            <a:endParaRPr lang="zh-CN" altLang="en-US" dirty="0" smtClean="0">
              <a:latin typeface="+mn-ea"/>
              <a:cs typeface="Times New Roman" charset="0"/>
            </a:endParaRPr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en-US" altLang="zh-CN" b="1" dirty="0"/>
              <a:t> 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5" y="3613807"/>
            <a:ext cx="4424855" cy="21736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03" y="3613807"/>
            <a:ext cx="4483101" cy="196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938" y="736302"/>
            <a:ext cx="6236066" cy="4852196"/>
          </a:xfrm>
        </p:spPr>
      </p:pic>
      <p:sp>
        <p:nvSpPr>
          <p:cNvPr id="5" name="矩形 4"/>
          <p:cNvSpPr/>
          <p:nvPr/>
        </p:nvSpPr>
        <p:spPr>
          <a:xfrm>
            <a:off x="3907971" y="905626"/>
            <a:ext cx="1905000" cy="101237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07971" y="2993969"/>
            <a:ext cx="1905000" cy="101237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73101" y="5788367"/>
            <a:ext cx="9821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zh-CN" altLang="en-US" sz="2200" dirty="0" smtClean="0"/>
              <a:t> 使得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template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模板分支参数变多，导致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template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和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search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之间参数量不平衡。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990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30" y="1226535"/>
            <a:ext cx="5243920" cy="4351338"/>
          </a:xfrm>
        </p:spPr>
      </p:pic>
    </p:spTree>
    <p:extLst>
      <p:ext uri="{BB962C8B-B14F-4D97-AF65-F5344CB8AC3E}">
        <p14:creationId xmlns:p14="http://schemas.microsoft.com/office/powerpoint/2010/main" val="13797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5" y="2219449"/>
            <a:ext cx="9268413" cy="2751943"/>
          </a:xfr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48711" y="417676"/>
            <a:ext cx="10515600" cy="1325563"/>
          </a:xfrm>
        </p:spPr>
        <p:txBody>
          <a:bodyPr/>
          <a:lstStyle/>
          <a:p>
            <a:r>
              <a:rPr lang="it-IT" altLang="zh-CN" dirty="0" smtClean="0">
                <a:latin typeface="Times New Roman" charset="0"/>
                <a:ea typeface="Times New Roman" charset="0"/>
                <a:cs typeface="Times New Roman" charset="0"/>
              </a:rPr>
              <a:t>Siam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Mask</a:t>
            </a:r>
            <a:r>
              <a:rPr lang="en-US" altLang="zh-CN" sz="2000" b="1" baseline="90000" dirty="0" smtClean="0">
                <a:latin typeface="Times New Roman" charset="0"/>
                <a:ea typeface="Times New Roman" charset="0"/>
                <a:cs typeface="Times New Roman" charset="0"/>
              </a:rPr>
              <a:t>[1</a:t>
            </a:r>
            <a:r>
              <a:rPr lang="en-US" altLang="zh-CN" sz="2000" b="1" baseline="90000" dirty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4835" y="6011285"/>
            <a:ext cx="736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A1A1A"/>
                </a:solidFill>
                <a:latin typeface="-apple-system" charset="0"/>
              </a:rPr>
              <a:t>[1]《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Fast Online Object Tracking and Segmentation: A Unifying Approach</a:t>
            </a:r>
            <a:r>
              <a:rPr lang="en-US" altLang="zh-CN" dirty="0" smtClean="0">
                <a:solidFill>
                  <a:srgbClr val="1A1A1A"/>
                </a:solidFill>
                <a:latin typeface="-apple-system" charset="0"/>
              </a:rPr>
              <a:t>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45902" y="2219449"/>
            <a:ext cx="2322786" cy="11666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776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5332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目标跟踪？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添加时间维度的目标检测，在视频的每一帧定位目标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根据帧与帧之间的关联，定位目标，是否进行目标识别可选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7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5648" y="55295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ideas:</a:t>
            </a:r>
            <a:endParaRPr kumimoji="1" lang="zh-CN" altLang="en-US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zh-CN" altLang="en-US" sz="3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zh-CN" alt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在</a:t>
            </a:r>
            <a:r>
              <a:rPr lang="it-IT" altLang="zh-CN" sz="2600" dirty="0">
                <a:latin typeface="Times New Roman" charset="0"/>
                <a:ea typeface="Times New Roman" charset="0"/>
                <a:cs typeface="Times New Roman" charset="0"/>
              </a:rPr>
              <a:t>Siam</a:t>
            </a:r>
            <a:r>
              <a:rPr lang="en-US" altLang="zh-CN" sz="2600" dirty="0">
                <a:latin typeface="Times New Roman" charset="0"/>
                <a:ea typeface="Times New Roman" charset="0"/>
                <a:cs typeface="Times New Roman" charset="0"/>
              </a:rPr>
              <a:t>RPN</a:t>
            </a:r>
            <a:r>
              <a:rPr lang="en-US" altLang="zh-CN" sz="2600" dirty="0" smtClean="0">
                <a:latin typeface="Times New Roman" charset="0"/>
                <a:ea typeface="Times New Roman" charset="0"/>
                <a:cs typeface="Times New Roman" charset="0"/>
              </a:rPr>
              <a:t>++</a:t>
            </a:r>
            <a:r>
              <a:rPr lang="zh-CN" alt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的基础上，添加检测</a:t>
            </a:r>
            <a:r>
              <a:rPr lang="en-US" altLang="zh-CN" sz="2600" dirty="0" smtClean="0">
                <a:latin typeface="Times New Roman" charset="0"/>
                <a:ea typeface="Times New Roman" charset="0"/>
                <a:cs typeface="Times New Roman" charset="0"/>
              </a:rPr>
              <a:t>RPN</a:t>
            </a:r>
            <a:r>
              <a:rPr lang="zh-CN" alt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部分样本不平衡的策略</a:t>
            </a:r>
          </a:p>
          <a:p>
            <a:r>
              <a:rPr lang="zh-CN" alt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尝试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triplet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loss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？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(Cosine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exp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 function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Softmax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等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..)</a:t>
            </a:r>
            <a:endParaRPr lang="zh-CN" altLang="en-US" sz="2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zh-CN" alt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加厚</a:t>
            </a:r>
            <a:r>
              <a:rPr kumimoji="1" lang="en-US" altLang="zh-CN" sz="2600" dirty="0" smtClean="0">
                <a:latin typeface="Times New Roman" charset="0"/>
                <a:ea typeface="Times New Roman" charset="0"/>
                <a:cs typeface="Times New Roman" charset="0"/>
              </a:rPr>
              <a:t>Siam</a:t>
            </a:r>
            <a:r>
              <a:rPr kumimoji="1" lang="zh-CN" alt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？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两正一负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or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两负一正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r>
              <a:rPr kumimoji="1" lang="zh-CN" altLang="en-US" sz="2600" dirty="0" smtClean="0">
                <a:latin typeface="+mn-ea"/>
                <a:cs typeface="Times New Roman" charset="0"/>
              </a:rPr>
              <a:t>一些解决类别样本不平衡的</a:t>
            </a:r>
            <a:r>
              <a:rPr kumimoji="1" lang="zh-CN" alt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一些</a:t>
            </a:r>
            <a:r>
              <a:rPr kumimoji="1" lang="en-US" altLang="zh-CN" sz="2600" dirty="0" smtClean="0">
                <a:latin typeface="Times New Roman" charset="0"/>
                <a:ea typeface="Times New Roman" charset="0"/>
                <a:cs typeface="Times New Roman" charset="0"/>
              </a:rPr>
              <a:t>tricks</a:t>
            </a:r>
            <a:r>
              <a:rPr kumimoji="1" lang="zh-CN" altLang="en-US" sz="2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(batch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上的类别平衡之类的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..)</a:t>
            </a:r>
            <a:endParaRPr kumimoji="1"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81" y="3896192"/>
            <a:ext cx="2687145" cy="22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7600" y="2532993"/>
            <a:ext cx="10765221" cy="5514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48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4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800" dirty="0" smtClean="0">
                <a:latin typeface="Times New Roman" charset="0"/>
                <a:ea typeface="Times New Roman" charset="0"/>
                <a:cs typeface="Times New Roman" charset="0"/>
              </a:rPr>
              <a:t>End</a:t>
            </a:r>
            <a:endParaRPr kumimoji="1" lang="zh-CN" altLang="en-US" sz="4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kumimoji="1" lang="zh-CN" altLang="en-US" sz="4800" dirty="0" smtClean="0">
                <a:latin typeface="Times New Roman" charset="0"/>
                <a:ea typeface="Times New Roman" charset="0"/>
                <a:cs typeface="Times New Roman" charset="0"/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15140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应用场景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影视人物框定、自动</a:t>
            </a:r>
            <a:r>
              <a:rPr kumimoji="1" lang="zh-CN" altLang="en-US" dirty="0"/>
              <a:t>驾驶中</a:t>
            </a:r>
            <a:r>
              <a:rPr kumimoji="1" lang="zh-CN" altLang="en-US" dirty="0" smtClean="0"/>
              <a:t>行人目标定位</a:t>
            </a:r>
            <a:r>
              <a:rPr kumimoji="1" lang="zh-CN" altLang="en-US" dirty="0"/>
              <a:t>等</a:t>
            </a:r>
            <a:r>
              <a:rPr kumimoji="1" lang="mr-IN" altLang="zh-CN" dirty="0"/>
              <a:t>…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25" y="2669144"/>
            <a:ext cx="4974426" cy="2878061"/>
          </a:xfrm>
          <a:prstGeom prst="rect">
            <a:avLst/>
          </a:prstGeom>
        </p:spPr>
      </p:pic>
      <p:pic>
        <p:nvPicPr>
          <p:cNvPr id="7" name="QQ20191224-162859-H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31076" y="2669144"/>
            <a:ext cx="5138318" cy="287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7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510" y="606863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数据集：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3510" y="1932425"/>
            <a:ext cx="10515600" cy="474164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altLang="zh-CN" dirty="0" smtClean="0">
                <a:latin typeface="Times New Roman" charset="0"/>
                <a:ea typeface="Times New Roman" charset="0"/>
                <a:cs typeface="Times New Roman" charset="0"/>
              </a:rPr>
              <a:t>· V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</a:t>
            </a:r>
            <a:r>
              <a:rPr lang="de-DE" altLang="zh-CN" dirty="0" smtClean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baseline="40000" dirty="0" smtClean="0">
                <a:latin typeface="Times New Roman" charset="0"/>
                <a:ea typeface="Times New Roman" charset="0"/>
                <a:cs typeface="Times New Roman" charset="0"/>
              </a:rPr>
              <a:t>[1]</a:t>
            </a:r>
            <a:r>
              <a:rPr lang="zh-CN" altLang="en-US" baseline="40000" dirty="0">
                <a:latin typeface="Times New Roman" charset="0"/>
                <a:ea typeface="Times New Roman" charset="0"/>
                <a:cs typeface="Times New Roman" charset="0"/>
              </a:rPr>
              <a:t> 	</a:t>
            </a:r>
            <a:r>
              <a:rPr lang="en-US" altLang="zh-CN" dirty="0"/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                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visual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object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tracking</a:t>
            </a:r>
            <a:endParaRPr lang="zh-CN" altLang="en-US" dirty="0" smtClean="0">
              <a:latin typeface="+mn-ea"/>
              <a:cs typeface="Times New Roman" charset="0"/>
            </a:endParaRPr>
          </a:p>
          <a:p>
            <a:pPr marL="0" indent="0">
              <a:buNone/>
            </a:pPr>
            <a:r>
              <a:rPr lang="de-DE" altLang="zh-CN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de-DE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de-DE" altLang="zh-CN" dirty="0">
                <a:latin typeface="Times New Roman" charset="0"/>
                <a:ea typeface="Times New Roman" charset="0"/>
                <a:cs typeface="Times New Roman" charset="0"/>
              </a:rPr>
              <a:t>· </a:t>
            </a:r>
            <a:r>
              <a:rPr lang="de-DE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LaSOT</a:t>
            </a:r>
            <a:r>
              <a:rPr lang="en-US" altLang="zh-CN" baseline="40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aseline="40000" dirty="0" smtClean="0">
                <a:latin typeface="Times New Roman" charset="0"/>
                <a:ea typeface="Times New Roman" charset="0"/>
                <a:cs typeface="Times New Roman" charset="0"/>
              </a:rPr>
              <a:t>[2]</a:t>
            </a:r>
            <a:r>
              <a:rPr lang="zh-CN" altLang="en-US" baseline="40000" dirty="0">
                <a:latin typeface="Times New Roman" charset="0"/>
                <a:ea typeface="Times New Roman" charset="0"/>
                <a:cs typeface="Times New Roman" charset="0"/>
              </a:rPr>
              <a:t> 	</a:t>
            </a:r>
            <a:r>
              <a:rPr lang="en-US" altLang="zh-CN" dirty="0"/>
              <a:t> </a:t>
            </a:r>
            <a:r>
              <a:rPr lang="zh-CN" altLang="en-US" dirty="0" smtClean="0"/>
              <a:t>   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1400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sequences 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352w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frames 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de-DE" altLang="zh-CN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de-DE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de-DE" altLang="zh-CN" dirty="0">
                <a:latin typeface="Times New Roman" charset="0"/>
                <a:ea typeface="Times New Roman" charset="0"/>
                <a:cs typeface="Times New Roman" charset="0"/>
              </a:rPr>
              <a:t>· </a:t>
            </a:r>
            <a:r>
              <a:rPr lang="de-DE" altLang="zh-CN" dirty="0" smtClean="0">
                <a:latin typeface="Times New Roman" charset="0"/>
                <a:ea typeface="Times New Roman" charset="0"/>
                <a:cs typeface="Times New Roman" charset="0"/>
              </a:rPr>
              <a:t>UAV123</a:t>
            </a:r>
            <a:r>
              <a:rPr lang="en-US" altLang="zh-CN" baseline="40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aseline="40000" dirty="0" smtClean="0">
                <a:latin typeface="Times New Roman" charset="0"/>
                <a:ea typeface="Times New Roman" charset="0"/>
                <a:cs typeface="Times New Roman" charset="0"/>
              </a:rPr>
              <a:t>[3] </a:t>
            </a:r>
            <a:r>
              <a:rPr lang="zh-CN" altLang="en-US" baseline="40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            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123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sequences 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11w frames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de-DE" altLang="zh-CN" dirty="0">
                <a:latin typeface="Times New Roman" charset="0"/>
                <a:ea typeface="Times New Roman" charset="0"/>
                <a:cs typeface="Times New Roman" charset="0"/>
              </a:rPr>
              <a:t>·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Got-10k</a:t>
            </a:r>
            <a:r>
              <a:rPr lang="en-US" altLang="zh-CN" baseline="40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aseline="40000" dirty="0" smtClean="0">
                <a:latin typeface="Times New Roman" charset="0"/>
                <a:ea typeface="Times New Roman" charset="0"/>
                <a:cs typeface="Times New Roman" charset="0"/>
              </a:rPr>
              <a:t>[4] 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	   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1w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sequences 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560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categories 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de-DE" altLang="zh-CN" dirty="0" smtClean="0">
                <a:latin typeface="Times New Roman" charset="0"/>
                <a:ea typeface="Times New Roman" charset="0"/>
                <a:cs typeface="Times New Roman" charset="0"/>
              </a:rPr>
              <a:t>· OT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en-US" altLang="zh-CN" baseline="40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aseline="40000" dirty="0" smtClean="0">
                <a:latin typeface="Times New Roman" charset="0"/>
                <a:ea typeface="Times New Roman" charset="0"/>
                <a:cs typeface="Times New Roman" charset="0"/>
              </a:rPr>
              <a:t>[5]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	                    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test(50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or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100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sequences)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altLang="zh-CN" sz="29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[1]</a:t>
            </a:r>
            <a:r>
              <a:rPr lang="zh-CN" altLang="en-US" sz="29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 </a:t>
            </a:r>
            <a:r>
              <a:rPr lang="en-US" altLang="zh-CN" sz="29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VOT </a:t>
            </a:r>
            <a:r>
              <a:rPr lang="en-US" altLang="zh-CN" sz="2900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Challenge </a:t>
            </a:r>
            <a:r>
              <a:rPr lang="zh-CN" altLang="en-US" sz="29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：</a:t>
            </a:r>
            <a:r>
              <a:rPr lang="en-US" altLang="zh-CN" sz="29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</a:t>
            </a:r>
            <a:r>
              <a:rPr lang="en-US" altLang="zh-CN" sz="2900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://www.votchallenge.net</a:t>
            </a:r>
            <a:r>
              <a:rPr lang="en-US" altLang="zh-CN" sz="29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/</a:t>
            </a:r>
            <a:endParaRPr lang="zh-CN" altLang="en-US" sz="29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altLang="zh-CN" sz="2900" dirty="0" smtClean="0"/>
              <a:t>[2]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《</a:t>
            </a:r>
            <a:r>
              <a:rPr lang="en-US" altLang="zh-CN" sz="2900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altLang="zh-CN" sz="2900" dirty="0">
                <a:latin typeface="Times New Roman" charset="0"/>
                <a:ea typeface="Times New Roman" charset="0"/>
                <a:cs typeface="Times New Roman" charset="0"/>
              </a:rPr>
              <a:t>High-quality Benchmark for Large-scale Single Object Tracking</a:t>
            </a:r>
            <a:r>
              <a:rPr lang="en-US" altLang="zh-CN" sz="2900" dirty="0" smtClean="0"/>
              <a:t>》</a:t>
            </a:r>
            <a:r>
              <a:rPr lang="en-US" altLang="zh-CN" sz="21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华南理工大学、美图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亮风台联合实验室</a:t>
            </a:r>
            <a:r>
              <a:rPr lang="en-US" altLang="zh-CN" sz="21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zh-CN" altLang="en-US" sz="21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kumimoji="1" lang="en-US" altLang="zh-CN" sz="2900" dirty="0" smtClean="0"/>
              <a:t>[3</a:t>
            </a:r>
            <a:r>
              <a:rPr kumimoji="1" lang="en-US" altLang="zh-CN" sz="2900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r>
              <a:rPr kumimoji="1" lang="zh-CN" alt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900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</a:t>
            </a:r>
            <a:r>
              <a:rPr lang="en-US" altLang="zh-CN" sz="2900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ivul.kaust.edu.sa/Pages/Dataset-UAV123.aspx</a:t>
            </a:r>
            <a:r>
              <a:rPr lang="zh-CN" alt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1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无人机视角</a:t>
            </a:r>
            <a:r>
              <a:rPr lang="en-US" altLang="zh-CN" sz="21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zh-CN" altLang="en-US" sz="21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kumimoji="1" lang="en-US" altLang="zh-CN" sz="2900" dirty="0" smtClean="0">
                <a:latin typeface="Times New Roman" charset="0"/>
                <a:ea typeface="Times New Roman" charset="0"/>
                <a:cs typeface="Times New Roman" charset="0"/>
              </a:rPr>
              <a:t>[4]</a:t>
            </a:r>
            <a:r>
              <a:rPr kumimoji="1" lang="zh-CN" alt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900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http://</a:t>
            </a:r>
            <a:r>
              <a:rPr lang="en-US" altLang="zh-CN" sz="2900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got-10k.aitestunion.com/downloads</a:t>
            </a:r>
            <a:r>
              <a:rPr lang="zh-CN" alt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sz="21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100" dirty="0" smtClean="0">
                <a:latin typeface="Times New Roman" charset="0"/>
                <a:ea typeface="Times New Roman" charset="0"/>
                <a:cs typeface="Times New Roman" charset="0"/>
              </a:rPr>
              <a:t>中科院</a:t>
            </a:r>
            <a:r>
              <a:rPr lang="en-US" altLang="zh-CN" sz="21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zh-CN" altLang="en-US" sz="21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altLang="zh-CN" sz="2900" dirty="0" smtClean="0">
                <a:latin typeface="Times New Roman" charset="0"/>
                <a:ea typeface="Times New Roman" charset="0"/>
                <a:cs typeface="Times New Roman" charset="0"/>
              </a:rPr>
              <a:t>[5]</a:t>
            </a:r>
            <a:r>
              <a:rPr lang="zh-CN" altLang="en-US" sz="29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900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http://cvlab.hanyang.ac.kr/tracker_benchmark/</a:t>
            </a:r>
            <a:endParaRPr lang="zh-CN" altLang="en-US" sz="29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126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评价指标</a:t>
            </a:r>
            <a:r>
              <a:rPr kumimoji="1" lang="en-US" altLang="zh-CN" sz="2000" baseline="99000" dirty="0" smtClean="0">
                <a:latin typeface="Times New Roman" charset="0"/>
                <a:ea typeface="Times New Roman" charset="0"/>
                <a:cs typeface="Times New Roman" charset="0"/>
              </a:rPr>
              <a:t>[1</a:t>
            </a:r>
            <a:r>
              <a:rPr kumimoji="1" lang="en-US" altLang="zh-CN" sz="2000" baseline="99000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r>
              <a:rPr kumimoji="1" lang="zh-CN" altLang="en-US" dirty="0" smtClean="0"/>
              <a:t>：</a:t>
            </a:r>
            <a:r>
              <a:rPr kumimoji="1" lang="en-US" altLang="zh-CN" sz="2500" dirty="0" smtClean="0">
                <a:latin typeface="Times New Roman" charset="0"/>
                <a:ea typeface="Times New Roman" charset="0"/>
                <a:cs typeface="Times New Roman" charset="0"/>
              </a:rPr>
              <a:t>VOT</a:t>
            </a:r>
            <a:r>
              <a:rPr kumimoji="1" lang="zh-CN" altLang="en-US" sz="2500" dirty="0" smtClean="0"/>
              <a:t>数据集为例</a:t>
            </a:r>
            <a:endParaRPr kumimoji="1" lang="zh-CN" altLang="en-US" sz="25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2007476"/>
            <a:ext cx="10515600" cy="452995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accuracy</a:t>
            </a:r>
            <a:r>
              <a:rPr kumimoji="1" lang="zh-CN" altLang="en-US" dirty="0" smtClean="0"/>
              <a:t>：</a:t>
            </a:r>
          </a:p>
          <a:p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  <a:p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dirty="0" smtClean="0"/>
              <a:t>.</a:t>
            </a:r>
            <a:r>
              <a:rPr lang="zh-CN" altLang="en-US" dirty="0"/>
              <a:t>视频的平均准确率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(average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accuracy over sequence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2.</a:t>
            </a:r>
            <a:r>
              <a:rPr lang="zh-CN" altLang="en-US" dirty="0"/>
              <a:t>视频的平均鲁棒</a:t>
            </a:r>
            <a:r>
              <a:rPr lang="zh-CN" altLang="en-US" dirty="0" smtClean="0"/>
              <a:t>性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average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robustness per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sequence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重复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测量跟踪失败统计</a:t>
            </a: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3.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EAO (expected average overlap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视频</a:t>
            </a:r>
            <a:r>
              <a:rPr lang="zh-CN" altLang="en-US" sz="2000" dirty="0" smtClean="0"/>
              <a:t>平均</a:t>
            </a:r>
            <a:r>
              <a:rPr lang="zh-CN" altLang="en-US" sz="2000" dirty="0"/>
              <a:t>覆盖率值在视频帧间隔内的</a:t>
            </a:r>
            <a:r>
              <a:rPr lang="zh-CN" altLang="en-US" sz="2000" dirty="0" smtClean="0"/>
              <a:t>积分</a:t>
            </a:r>
            <a:endParaRPr lang="zh-CN" altLang="en-US" sz="1800" dirty="0" smtClean="0">
              <a:latin typeface="Times New Roman" charset="0"/>
              <a:ea typeface="Times New Roman" charset="0"/>
              <a:cs typeface="Times New Roman" charset="0"/>
              <a:hlinkClick r:id="rId2"/>
            </a:endParaRPr>
          </a:p>
          <a:p>
            <a:pPr marL="0" indent="0">
              <a:buNone/>
            </a:pPr>
            <a:r>
              <a:rPr lang="en-US" altLang="zh-CN" sz="17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[1]</a:t>
            </a:r>
            <a:r>
              <a:rPr lang="zh-CN" altLang="en-US" sz="17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 </a:t>
            </a:r>
            <a:r>
              <a:rPr lang="en-US" altLang="zh-CN" sz="17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</a:t>
            </a:r>
            <a:r>
              <a:rPr lang="en-US" altLang="zh-CN" sz="1700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://www.votchallenge.net/vot2013/Download/vot_2013_presentation.pdf</a:t>
            </a:r>
            <a:endParaRPr kumimoji="1" lang="zh-CN" altLang="en-US" sz="17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72" y="1606606"/>
            <a:ext cx="5018252" cy="26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833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算法进展：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3628" y="2048595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传统算法</a:t>
            </a:r>
            <a:r>
              <a:rPr kumimoji="1" lang="en-US" altLang="zh-CN" baseline="30000" dirty="0" smtClean="0"/>
              <a:t>[1]</a:t>
            </a:r>
            <a:endParaRPr kumimoji="1" lang="zh-CN" altLang="en-US" dirty="0" smtClean="0"/>
          </a:p>
          <a:p>
            <a:pPr marL="0" indent="0">
              <a:buNone/>
            </a:pP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KM</a:t>
            </a:r>
            <a:r>
              <a:rPr kumimoji="1" lang="zh-CN" altLang="en-US" dirty="0" smtClean="0"/>
              <a:t> 匈牙利算法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判断当前帧某目标是否与前一帧某目相同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 </a:t>
            </a:r>
          </a:p>
          <a:p>
            <a:pPr marL="0" indent="0">
              <a:buNone/>
            </a:pP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</a:p>
          <a:p>
            <a:pPr marL="0" indent="0">
              <a:buNone/>
            </a:pP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KF</a:t>
            </a:r>
            <a:r>
              <a:rPr kumimoji="1" lang="zh-CN" altLang="en-US" dirty="0" smtClean="0"/>
              <a:t> 卡尔曼滤波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根据之前帧目标位置预测当前帧目标位置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[1]https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://zhuanlan.zhihu.com/p/90835266</a:t>
            </a:r>
            <a:endParaRPr kumimoji="1"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0228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深度学习驱动下的：孪生网络</a:t>
            </a:r>
            <a:br>
              <a:rPr kumimoji="1" lang="zh-CN" altLang="en-US" dirty="0" smtClean="0"/>
            </a:br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SiameseNet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8917" y="22460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altLang="zh-CN" dirty="0" smtClean="0">
                <a:latin typeface="Times New Roman" charset="0"/>
                <a:ea typeface="Times New Roman" charset="0"/>
                <a:cs typeface="Times New Roman" charset="0"/>
              </a:rPr>
              <a:t>· </a:t>
            </a:r>
            <a:r>
              <a:rPr lang="it-IT" altLang="zh-CN" dirty="0" err="1">
                <a:latin typeface="Times New Roman" charset="0"/>
                <a:ea typeface="Times New Roman" charset="0"/>
                <a:cs typeface="Times New Roman" charset="0"/>
              </a:rPr>
              <a:t>SiamMask</a:t>
            </a: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> (CVPR 2019</a:t>
            </a:r>
            <a:r>
              <a:rPr lang="it-IT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>· </a:t>
            </a:r>
            <a:r>
              <a:rPr lang="it-IT" altLang="zh-CN" dirty="0" err="1">
                <a:latin typeface="Times New Roman" charset="0"/>
                <a:ea typeface="Times New Roman" charset="0"/>
                <a:cs typeface="Times New Roman" charset="0"/>
              </a:rPr>
              <a:t>SiamRPN</a:t>
            </a: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>++ (CVPR 2019 </a:t>
            </a:r>
            <a:r>
              <a:rPr lang="it-IT" altLang="zh-CN" dirty="0" err="1">
                <a:latin typeface="Times New Roman" charset="0"/>
                <a:ea typeface="Times New Roman" charset="0"/>
                <a:cs typeface="Times New Roman" charset="0"/>
              </a:rPr>
              <a:t>oral</a:t>
            </a:r>
            <a:r>
              <a:rPr lang="it-IT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>· </a:t>
            </a:r>
            <a:r>
              <a:rPr lang="it-IT" altLang="zh-CN" dirty="0" err="1">
                <a:latin typeface="Times New Roman" charset="0"/>
                <a:ea typeface="Times New Roman" charset="0"/>
                <a:cs typeface="Times New Roman" charset="0"/>
              </a:rPr>
              <a:t>DaSiamRPN</a:t>
            </a: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> (ECCV 2018</a:t>
            </a:r>
            <a:r>
              <a:rPr lang="it-IT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distractor-aware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>· </a:t>
            </a:r>
            <a:r>
              <a:rPr lang="it-IT" altLang="zh-CN" dirty="0" err="1">
                <a:latin typeface="Times New Roman" charset="0"/>
                <a:ea typeface="Times New Roman" charset="0"/>
                <a:cs typeface="Times New Roman" charset="0"/>
              </a:rPr>
              <a:t>SiamRPN</a:t>
            </a: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> (CVPR 2018</a:t>
            </a:r>
            <a:r>
              <a:rPr lang="it-IT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zh-CN" alt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>· </a:t>
            </a:r>
            <a:r>
              <a:rPr lang="it-IT" altLang="zh-CN" dirty="0" err="1">
                <a:latin typeface="Times New Roman" charset="0"/>
                <a:ea typeface="Times New Roman" charset="0"/>
                <a:cs typeface="Times New Roman" charset="0"/>
              </a:rPr>
              <a:t>SiamFC</a:t>
            </a:r>
            <a:r>
              <a:rPr lang="it-IT" altLang="zh-CN" dirty="0">
                <a:latin typeface="Times New Roman" charset="0"/>
                <a:ea typeface="Times New Roman" charset="0"/>
                <a:cs typeface="Times New Roman" charset="0"/>
              </a:rPr>
              <a:t> (ECCV 2016)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7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zh-CN" b="1" dirty="0" err="1" smtClean="0">
                <a:latin typeface="Times New Roman" charset="0"/>
                <a:ea typeface="Times New Roman" charset="0"/>
                <a:cs typeface="Times New Roman" charset="0"/>
              </a:rPr>
              <a:t>SiamFC</a:t>
            </a:r>
            <a:r>
              <a:rPr lang="en-US" altLang="zh-CN" sz="2000" b="1" baseline="90000" dirty="0" smtClean="0">
                <a:latin typeface="Times New Roman" charset="0"/>
                <a:ea typeface="Times New Roman" charset="0"/>
                <a:cs typeface="Times New Roman" charset="0"/>
              </a:rPr>
              <a:t>[1]</a:t>
            </a:r>
            <a:endParaRPr kumimoji="1" lang="zh-CN" altLang="en-US" sz="2000" b="1" baseline="900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28" y="1481750"/>
            <a:ext cx="6165851" cy="2717679"/>
          </a:xfrm>
        </p:spPr>
      </p:pic>
      <p:sp>
        <p:nvSpPr>
          <p:cNvPr id="5" name="矩形 4"/>
          <p:cNvSpPr/>
          <p:nvPr/>
        </p:nvSpPr>
        <p:spPr>
          <a:xfrm>
            <a:off x="1116438" y="6198180"/>
            <a:ext cx="646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A1A1A"/>
                </a:solidFill>
                <a:latin typeface="-apple-system" charset="0"/>
              </a:rPr>
              <a:t>[1]《</a:t>
            </a:r>
            <a:r>
              <a:rPr lang="en-US" altLang="zh-CN" dirty="0">
                <a:solidFill>
                  <a:srgbClr val="1A1A1A"/>
                </a:solidFill>
                <a:latin typeface="-apple-system" charset="0"/>
              </a:rPr>
              <a:t>Fully-Convolutional Siamese Networks for Object Tracking》</a:t>
            </a:r>
            <a:endParaRPr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7054606" y="1672023"/>
            <a:ext cx="524435" cy="820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235274" y="1300383"/>
            <a:ext cx="1371611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互相关运算*</a:t>
            </a:r>
            <a:endParaRPr kumimoji="1"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1601294" y="4557843"/>
            <a:ext cx="3448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dirty="0"/>
              <a:t>互相关</a:t>
            </a:r>
            <a:r>
              <a:rPr kumimoji="1" lang="zh-CN" altLang="en-US" dirty="0" smtClean="0"/>
              <a:t>运算*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cross-correlation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42" y="5209624"/>
            <a:ext cx="4776779" cy="7931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28442" y="1579780"/>
            <a:ext cx="44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95056" y="3463788"/>
            <a:ext cx="427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9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96656"/>
            <a:ext cx="10515600" cy="1325563"/>
          </a:xfrm>
        </p:spPr>
        <p:txBody>
          <a:bodyPr/>
          <a:lstStyle/>
          <a:p>
            <a:r>
              <a:rPr lang="en-US" altLang="zh-CN" b="1" dirty="0" err="1" smtClean="0">
                <a:latin typeface="Times New Roman" charset="0"/>
                <a:ea typeface="Times New Roman" charset="0"/>
                <a:cs typeface="Times New Roman" charset="0"/>
              </a:rPr>
              <a:t>SiamRPN</a:t>
            </a:r>
            <a:r>
              <a:rPr lang="en-US" altLang="zh-CN" sz="2000" b="1" baseline="90000" dirty="0" smtClean="0">
                <a:latin typeface="Times New Roman" charset="0"/>
                <a:ea typeface="Times New Roman" charset="0"/>
                <a:cs typeface="Times New Roman" charset="0"/>
              </a:rPr>
              <a:t>[1]</a:t>
            </a:r>
            <a:r>
              <a:rPr lang="zh-CN" altLang="en-US" sz="2000" b="1" baseline="900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&amp; </a:t>
            </a:r>
            <a:r>
              <a:rPr lang="en-US" altLang="zh-CN" b="1" dirty="0" err="1" smtClean="0">
                <a:latin typeface="Times New Roman" charset="0"/>
                <a:ea typeface="Times New Roman" charset="0"/>
                <a:cs typeface="Times New Roman" charset="0"/>
              </a:rPr>
              <a:t>DaSiamRPN</a:t>
            </a:r>
            <a:r>
              <a:rPr lang="en-US" altLang="zh-CN" sz="2000" b="1" baseline="90000" dirty="0" smtClean="0">
                <a:latin typeface="Times New Roman" charset="0"/>
                <a:ea typeface="Times New Roman" charset="0"/>
                <a:cs typeface="Times New Roman" charset="0"/>
              </a:rPr>
              <a:t>[2]</a:t>
            </a:r>
            <a:r>
              <a:rPr lang="zh-CN" altLang="en-US" sz="2000" b="1" baseline="90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3569" y="5934670"/>
            <a:ext cx="78872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1A1A1A"/>
                </a:solidFill>
                <a:latin typeface="-apple-system" charset="0"/>
              </a:rPr>
              <a:t>[1]《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High Performance Visual Tracking with Siamese Region Proposal Network</a:t>
            </a:r>
            <a:r>
              <a:rPr lang="en-US" altLang="zh-CN" dirty="0" smtClean="0">
                <a:solidFill>
                  <a:srgbClr val="1A1A1A"/>
                </a:solidFill>
                <a:latin typeface="-apple-system" charset="0"/>
              </a:rPr>
              <a:t>》</a:t>
            </a:r>
            <a:endParaRPr lang="zh-CN" altLang="en-US" dirty="0" smtClean="0">
              <a:solidFill>
                <a:srgbClr val="1A1A1A"/>
              </a:solidFill>
              <a:latin typeface="-apple-system" charset="0"/>
            </a:endParaRPr>
          </a:p>
          <a:p>
            <a:r>
              <a:rPr lang="en-US" altLang="zh-CN" dirty="0" smtClean="0">
                <a:solidFill>
                  <a:srgbClr val="1A1A1A"/>
                </a:solidFill>
                <a:latin typeface="-apple-system" charset="0"/>
              </a:rPr>
              <a:t>[2]《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Distractor-aware Siamese Networks for Visual Object Tracking</a:t>
            </a:r>
            <a:r>
              <a:rPr lang="en-US" altLang="zh-CN" dirty="0" smtClean="0">
                <a:solidFill>
                  <a:srgbClr val="1A1A1A"/>
                </a:solidFill>
                <a:latin typeface="-apple-system" charset="0"/>
              </a:rPr>
              <a:t>》</a:t>
            </a:r>
            <a:endParaRPr lang="zh-CN" altLang="en-US" dirty="0" smtClean="0">
              <a:solidFill>
                <a:srgbClr val="1A1A1A"/>
              </a:solidFill>
              <a:latin typeface="-apple-system" charset="0"/>
            </a:endParaRPr>
          </a:p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2219"/>
            <a:ext cx="10058400" cy="38046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10637" y="1979920"/>
            <a:ext cx="4420219" cy="357922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528603" y="2246978"/>
            <a:ext cx="1304946" cy="587829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28603" y="3624527"/>
            <a:ext cx="1304946" cy="778661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3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603</Words>
  <Application>Microsoft Macintosh PowerPoint</Application>
  <PresentationFormat>宽屏</PresentationFormat>
  <Paragraphs>96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-apple-system</vt:lpstr>
      <vt:lpstr>Calibri</vt:lpstr>
      <vt:lpstr>Calibri Light</vt:lpstr>
      <vt:lpstr>Mangal</vt:lpstr>
      <vt:lpstr>Times New Roman</vt:lpstr>
      <vt:lpstr>Wingdings</vt:lpstr>
      <vt:lpstr>宋体</vt:lpstr>
      <vt:lpstr>Arial</vt:lpstr>
      <vt:lpstr>Office 主题</vt:lpstr>
      <vt:lpstr>基于孪生网络(SiameseNet)的行人目标跟踪</vt:lpstr>
      <vt:lpstr>目标跟踪？</vt:lpstr>
      <vt:lpstr>应用场景：</vt:lpstr>
      <vt:lpstr>数据集：</vt:lpstr>
      <vt:lpstr>评价指标[1]：VOT数据集为例</vt:lpstr>
      <vt:lpstr>算法进展：</vt:lpstr>
      <vt:lpstr>深度学习驱动下的：孪生网络 SiameseNet</vt:lpstr>
      <vt:lpstr>SiamFC[1]</vt:lpstr>
      <vt:lpstr>SiamRPN[1]   &amp; DaSiamRPN[2] </vt:lpstr>
      <vt:lpstr>DaSiamRPN</vt:lpstr>
      <vt:lpstr>思考：</vt:lpstr>
      <vt:lpstr>SiamRPN++[1]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SiamMask[1]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基于孪生网络(SiameseNet)的行人目标跟踪</dc:title>
  <dc:creator>c j</dc:creator>
  <cp:lastModifiedBy>c j</cp:lastModifiedBy>
  <cp:revision>326</cp:revision>
  <dcterms:created xsi:type="dcterms:W3CDTF">2019-12-23T02:09:43Z</dcterms:created>
  <dcterms:modified xsi:type="dcterms:W3CDTF">2019-12-25T01:32:27Z</dcterms:modified>
</cp:coreProperties>
</file>